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1pPr>
    <a:lvl2pPr marL="0" marR="0" indent="228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2pPr>
    <a:lvl3pPr marL="0" marR="0" indent="457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3pPr>
    <a:lvl4pPr marL="0" marR="0" indent="685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4pPr>
    <a:lvl5pPr marL="0" marR="0" indent="9144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5pPr>
    <a:lvl6pPr marL="0" marR="0" indent="11430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6pPr>
    <a:lvl7pPr marL="0" marR="0" indent="1371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7pPr>
    <a:lvl8pPr marL="0" marR="0" indent="1600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8pPr>
    <a:lvl9pPr marL="0" marR="0" indent="1828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 b="def" i="def"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body" sz="quarter" idx="13"/>
          </p:nvPr>
        </p:nvSpPr>
        <p:spPr>
          <a:xfrm>
            <a:off x="571500" y="5588000"/>
            <a:ext cx="1187578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" name="Shape 12"/>
          <p:cNvSpPr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Shape 13"/>
          <p:cNvSpPr/>
          <p:nvPr>
            <p:ph type="body" sz="half" idx="1"/>
          </p:nvPr>
        </p:nvSpPr>
        <p:spPr>
          <a:xfrm>
            <a:off x="571500" y="5676900"/>
            <a:ext cx="11861800" cy="32639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hape 14"/>
          <p:cNvSpPr/>
          <p:nvPr>
            <p:ph type="sldNum" sz="quarter" idx="2"/>
          </p:nvPr>
        </p:nvSpPr>
        <p:spPr>
          <a:xfrm>
            <a:off x="12088552" y="9189156"/>
            <a:ext cx="309365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>
            <a:off x="508000" y="1771650"/>
            <a:ext cx="1697832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21000">
                <a:solidFill>
                  <a:srgbClr val="E4E4E4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02" name="Shape 102"/>
          <p:cNvSpPr/>
          <p:nvPr>
            <p:ph type="body" sz="quarter" idx="13"/>
          </p:nvPr>
        </p:nvSpPr>
        <p:spPr>
          <a:xfrm>
            <a:off x="1943100" y="3870536"/>
            <a:ext cx="10490200" cy="939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1600"/>
              </a:spcBef>
              <a:buSzTx/>
              <a:buFontTx/>
              <a:buNone/>
              <a:defRPr sz="4800">
                <a:solidFill>
                  <a:srgbClr val="747676"/>
                </a:solidFill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03" name="Shape 103"/>
          <p:cNvSpPr/>
          <p:nvPr>
            <p:ph type="body" sz="quarter" idx="14"/>
          </p:nvPr>
        </p:nvSpPr>
        <p:spPr>
          <a:xfrm>
            <a:off x="1943100" y="7772400"/>
            <a:ext cx="10490200" cy="939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1600"/>
              </a:spcBef>
              <a:buSzTx/>
              <a:buFontTx/>
              <a:buNone/>
              <a:defRPr sz="4800">
                <a:solidFill>
                  <a:srgbClr val="6B6D6D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</a:lstStyle>
          <a:p>
            <a:pPr/>
            <a:r>
              <a:t>-Johnny Appleseed</a:t>
            </a:r>
          </a:p>
        </p:txBody>
      </p:sp>
      <p:sp>
        <p:nvSpPr>
          <p:cNvPr id="104" name="Shape 10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hape 11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Shape 22"/>
          <p:cNvSpPr/>
          <p:nvPr>
            <p:ph type="body" sz="half" idx="14"/>
          </p:nvPr>
        </p:nvSpPr>
        <p:spPr>
          <a:xfrm>
            <a:off x="0" y="5422900"/>
            <a:ext cx="13004800" cy="36068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23" name="Shape 23"/>
          <p:cNvSpPr/>
          <p:nvPr>
            <p:ph type="body" sz="quarter" idx="15"/>
          </p:nvPr>
        </p:nvSpPr>
        <p:spPr>
          <a:xfrm flipV="1">
            <a:off x="571500" y="7619996"/>
            <a:ext cx="1187450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Shape 24"/>
          <p:cNvSpPr/>
          <p:nvPr>
            <p:ph type="title"/>
          </p:nvPr>
        </p:nvSpPr>
        <p:spPr>
          <a:xfrm>
            <a:off x="571500" y="5562600"/>
            <a:ext cx="11861800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" name="Shape 25"/>
          <p:cNvSpPr/>
          <p:nvPr>
            <p:ph type="body" sz="quarter" idx="1"/>
          </p:nvPr>
        </p:nvSpPr>
        <p:spPr>
          <a:xfrm>
            <a:off x="571500" y="7670800"/>
            <a:ext cx="11861800" cy="1231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hape 26"/>
          <p:cNvSpPr/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" name="Shape 34"/>
          <p:cNvSpPr/>
          <p:nvPr>
            <p:ph type="sldNum" sz="quarter" idx="2"/>
          </p:nvPr>
        </p:nvSpPr>
        <p:spPr>
          <a:xfrm>
            <a:off x="12083465" y="9189156"/>
            <a:ext cx="309365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type="pic" idx="13"/>
          </p:nvPr>
        </p:nvSpPr>
        <p:spPr>
          <a:xfrm>
            <a:off x="7531100" y="0"/>
            <a:ext cx="54737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2" name="Shape 42"/>
          <p:cNvSpPr/>
          <p:nvPr>
            <p:ph type="body" sz="quarter" idx="14"/>
          </p:nvPr>
        </p:nvSpPr>
        <p:spPr>
          <a:xfrm flipV="1">
            <a:off x="571500" y="7619998"/>
            <a:ext cx="64516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3" name="Shape 43"/>
          <p:cNvSpPr/>
          <p:nvPr>
            <p:ph type="title"/>
          </p:nvPr>
        </p:nvSpPr>
        <p:spPr>
          <a:xfrm>
            <a:off x="571500" y="571500"/>
            <a:ext cx="6451600" cy="7213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Shape 44"/>
          <p:cNvSpPr/>
          <p:nvPr>
            <p:ph type="body" sz="quarter" idx="1"/>
          </p:nvPr>
        </p:nvSpPr>
        <p:spPr>
          <a:xfrm>
            <a:off x="571500" y="7670800"/>
            <a:ext cx="6451600" cy="1358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hape 45"/>
          <p:cNvSpPr/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3" name="Shape 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Shape 5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2" name="Shape 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Shape 6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hape 6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pic" idx="13"/>
          </p:nvPr>
        </p:nvSpPr>
        <p:spPr>
          <a:xfrm>
            <a:off x="0" y="0"/>
            <a:ext cx="64389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2" name="Shape 72"/>
          <p:cNvSpPr/>
          <p:nvPr>
            <p:ph type="body" sz="quarter" idx="14"/>
          </p:nvPr>
        </p:nvSpPr>
        <p:spPr>
          <a:xfrm>
            <a:off x="7023100" y="1574800"/>
            <a:ext cx="53975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3" name="Shape 73"/>
          <p:cNvSpPr/>
          <p:nvPr>
            <p:ph type="title"/>
          </p:nvPr>
        </p:nvSpPr>
        <p:spPr>
          <a:xfrm>
            <a:off x="7023100" y="723900"/>
            <a:ext cx="53975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4" name="Shape 74"/>
          <p:cNvSpPr/>
          <p:nvPr>
            <p:ph type="body" sz="half" idx="1"/>
          </p:nvPr>
        </p:nvSpPr>
        <p:spPr>
          <a:xfrm>
            <a:off x="7023100" y="1803400"/>
            <a:ext cx="5397500" cy="7226300"/>
          </a:xfrm>
          <a:prstGeom prst="rect">
            <a:avLst/>
          </a:prstGeom>
        </p:spPr>
        <p:txBody>
          <a:bodyPr/>
          <a:lstStyle>
            <a:lvl1pPr marL="406400" indent="-406400">
              <a:defRPr sz="2800"/>
            </a:lvl1pPr>
            <a:lvl2pPr marL="812800" indent="-406400">
              <a:defRPr sz="2800"/>
            </a:lvl2pPr>
            <a:lvl3pPr marL="1219200" indent="-406400">
              <a:defRPr sz="2800"/>
            </a:lvl3pPr>
            <a:lvl4pPr marL="1625600" indent="-406400">
              <a:defRPr sz="2800"/>
            </a:lvl4pPr>
            <a:lvl5pPr marL="2032000" indent="-406400"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7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hape 8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type="pic" idx="13"/>
          </p:nvPr>
        </p:nvSpPr>
        <p:spPr>
          <a:xfrm>
            <a:off x="571500" y="571500"/>
            <a:ext cx="7429500" cy="731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Shape 91"/>
          <p:cNvSpPr/>
          <p:nvPr>
            <p:ph type="pic" sz="quarter" idx="14"/>
          </p:nvPr>
        </p:nvSpPr>
        <p:spPr>
          <a:xfrm>
            <a:off x="8128000" y="5715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Shape 92"/>
          <p:cNvSpPr/>
          <p:nvPr>
            <p:ph type="pic" sz="quarter" idx="15"/>
          </p:nvPr>
        </p:nvSpPr>
        <p:spPr>
          <a:xfrm>
            <a:off x="8128000" y="42926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Shape 93"/>
          <p:cNvSpPr/>
          <p:nvPr>
            <p:ph type="body" sz="quarter" idx="1"/>
          </p:nvPr>
        </p:nvSpPr>
        <p:spPr>
          <a:xfrm>
            <a:off x="571500" y="8051800"/>
            <a:ext cx="11861800" cy="13335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400"/>
              </a:spcBef>
              <a:buSzTx/>
              <a:buFontTx/>
              <a:buNone/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>
              <a:spcBef>
                <a:spcPts val="1400"/>
              </a:spcBef>
              <a:buSzTx/>
              <a:buFontTx/>
              <a:buNone/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>
              <a:spcBef>
                <a:spcPts val="1400"/>
              </a:spcBef>
              <a:buSzTx/>
              <a:buFontTx/>
              <a:buNone/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>
              <a:spcBef>
                <a:spcPts val="1400"/>
              </a:spcBef>
              <a:buSzTx/>
              <a:buFontTx/>
              <a:buNone/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>
              <a:spcBef>
                <a:spcPts val="1400"/>
              </a:spcBef>
              <a:buSzTx/>
              <a:buFontTx/>
              <a:buNone/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hape 9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571500" y="723900"/>
            <a:ext cx="118618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571500" y="1803400"/>
            <a:ext cx="11861800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12081047" y="9194800"/>
            <a:ext cx="309365" cy="342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pc="0" sz="1600">
                <a:solidFill>
                  <a:srgbClr val="74767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1pPr>
      <a:lvl2pPr marL="9398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2pPr>
      <a:lvl3pPr marL="14097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3pPr>
      <a:lvl4pPr marL="18796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4pPr>
      <a:lvl5pPr marL="23495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5pPr>
      <a:lvl6pPr marL="28194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32893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37592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42291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118295074_2675x2907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94" t="7974" r="116" b="2320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9" name="Shape 129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30" name="Shape 130"/>
          <p:cNvSpPr/>
          <p:nvPr>
            <p:ph type="body" idx="15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1" name="Shape 1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pesit-bsc</a:t>
            </a:r>
          </a:p>
        </p:txBody>
      </p:sp>
      <p:sp>
        <p:nvSpPr>
          <p:cNvPr id="132" name="Shape 13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algn="ctr" defTabSz="438150">
              <a:spcBef>
                <a:spcPts val="400"/>
              </a:spcBef>
              <a:defRPr sz="3600"/>
            </a:pPr>
            <a:r>
              <a:t>Department:Information science and engineering.</a:t>
            </a:r>
          </a:p>
          <a:p>
            <a:pPr algn="ctr" defTabSz="438150">
              <a:spcBef>
                <a:spcPts val="400"/>
              </a:spcBef>
              <a:defRPr sz="3600"/>
            </a:pPr>
            <a:r>
              <a:t>Home automation using raspberry pi.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118295074_2675x2907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257" t="129" r="26205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35" name="Shape 135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6" name="Shape 1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56362">
              <a:spcBef>
                <a:spcPts val="1400"/>
              </a:spcBef>
              <a:defRPr sz="3172"/>
            </a:lvl1pPr>
          </a:lstStyle>
          <a:p>
            <a:pPr/>
            <a:r>
              <a:t>home automation using raspberry pie</a:t>
            </a:r>
          </a:p>
        </p:txBody>
      </p:sp>
      <p:sp>
        <p:nvSpPr>
          <p:cNvPr id="137" name="Shape 137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549148">
              <a:lnSpc>
                <a:spcPct val="70000"/>
              </a:lnSpc>
              <a:spcBef>
                <a:spcPts val="500"/>
              </a:spcBef>
              <a:buSzTx/>
              <a:buFontTx/>
              <a:buNone/>
              <a:defRPr sz="4512">
                <a:solidFill>
                  <a:srgbClr val="747676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Team members </a:t>
            </a:r>
          </a:p>
          <a:p>
            <a:pPr marL="0" indent="0" defTabSz="549148">
              <a:lnSpc>
                <a:spcPct val="70000"/>
              </a:lnSpc>
              <a:spcBef>
                <a:spcPts val="500"/>
              </a:spcBef>
              <a:buSzTx/>
              <a:buFontTx/>
              <a:buNone/>
              <a:defRPr sz="4512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pPr>
          </a:p>
          <a:p>
            <a:pPr marL="441705" indent="-441705" defTabSz="549148">
              <a:spcBef>
                <a:spcPts val="1600"/>
              </a:spcBef>
              <a:defRPr sz="3008">
                <a:latin typeface="+mn-lt"/>
                <a:ea typeface="+mn-ea"/>
                <a:cs typeface="+mn-cs"/>
                <a:sym typeface="DIN Condensed"/>
              </a:defRPr>
            </a:pPr>
            <a:r>
              <a:t>Suraj kumar - 1pe14is101</a:t>
            </a:r>
          </a:p>
          <a:p>
            <a:pPr marL="441705" indent="-441705" defTabSz="549148">
              <a:spcBef>
                <a:spcPts val="1600"/>
              </a:spcBef>
              <a:defRPr sz="3008">
                <a:latin typeface="+mn-lt"/>
                <a:ea typeface="+mn-ea"/>
                <a:cs typeface="+mn-cs"/>
                <a:sym typeface="DIN Condensed"/>
              </a:defRPr>
            </a:pPr>
            <a:r>
              <a:t>shrinivas -1pe15is420</a:t>
            </a:r>
          </a:p>
          <a:p>
            <a:pPr marL="441705" indent="-441705" defTabSz="549148">
              <a:spcBef>
                <a:spcPts val="1600"/>
              </a:spcBef>
              <a:defRPr sz="3008">
                <a:latin typeface="+mn-lt"/>
                <a:ea typeface="+mn-ea"/>
                <a:cs typeface="+mn-cs"/>
                <a:sym typeface="DIN Condensed"/>
              </a:defRPr>
            </a:pPr>
            <a:r>
              <a:t>madhu nv-1pe12is406</a:t>
            </a:r>
          </a:p>
          <a:p>
            <a:pPr marL="0" indent="0" defTabSz="549148">
              <a:spcBef>
                <a:spcPts val="1600"/>
              </a:spcBef>
              <a:buSzTx/>
              <a:buFontTx/>
              <a:buNone/>
              <a:defRPr sz="3008"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marL="0" indent="0" defTabSz="549148">
              <a:spcBef>
                <a:spcPts val="1600"/>
              </a:spcBef>
              <a:buSzTx/>
              <a:buFontTx/>
              <a:buNone/>
              <a:defRPr sz="3008"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marL="0" indent="0" defTabSz="549148">
              <a:spcBef>
                <a:spcPts val="1600"/>
              </a:spcBef>
              <a:buSzTx/>
              <a:buFontTx/>
              <a:buNone/>
              <a:defRPr sz="3008"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marL="0" indent="0" defTabSz="549148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512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pPr>
            <a:r>
              <a:rPr>
                <a:latin typeface="+mn-lt"/>
                <a:ea typeface="+mn-ea"/>
                <a:cs typeface="+mn-cs"/>
                <a:sym typeface="DIN Condensed"/>
              </a:rPr>
              <a:t>Guide</a:t>
            </a:r>
            <a:r>
              <a:t> </a:t>
            </a:r>
          </a:p>
          <a:p>
            <a:pPr marL="0" indent="0" defTabSz="549148">
              <a:lnSpc>
                <a:spcPct val="70000"/>
              </a:lnSpc>
              <a:spcBef>
                <a:spcPts val="500"/>
              </a:spcBef>
              <a:buSzTx/>
              <a:buFontTx/>
              <a:buNone/>
              <a:defRPr sz="4512">
                <a:solidFill>
                  <a:srgbClr val="747676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Dr. Sheela.D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0" name="Shape 140"/>
          <p:cNvSpPr/>
          <p:nvPr>
            <p:ph type="title"/>
          </p:nvPr>
        </p:nvSpPr>
        <p:spPr>
          <a:xfrm>
            <a:off x="571500" y="723900"/>
            <a:ext cx="11861800" cy="813927"/>
          </a:xfrm>
          <a:prstGeom prst="rect">
            <a:avLst/>
          </a:prstGeom>
        </p:spPr>
        <p:txBody>
          <a:bodyPr/>
          <a:lstStyle>
            <a:lvl1pPr defTabSz="514095">
              <a:spcBef>
                <a:spcPts val="2000"/>
              </a:spcBef>
              <a:defRPr sz="4576"/>
            </a:lvl1pPr>
          </a:lstStyle>
          <a:p>
            <a:pPr/>
            <a:r>
              <a:t>Process description-home automation using raspberry pi</a:t>
            </a:r>
          </a:p>
        </p:txBody>
      </p:sp>
      <p:sp>
        <p:nvSpPr>
          <p:cNvPr id="141" name="Shape 141"/>
          <p:cNvSpPr/>
          <p:nvPr>
            <p:ph type="body" idx="4294967295"/>
          </p:nvPr>
        </p:nvSpPr>
        <p:spPr>
          <a:prstGeom prst="rect">
            <a:avLst/>
          </a:prstGeom>
        </p:spPr>
        <p:txBody>
          <a:bodyPr/>
          <a:lstStyle/>
          <a:p>
            <a:pPr marL="347726" indent="-347726" defTabSz="432308">
              <a:spcBef>
                <a:spcPts val="1300"/>
              </a:spcBef>
              <a:defRPr sz="2368"/>
            </a:pPr>
            <a:r>
              <a:t>Whenever we press the on or off button on the web ui,it runs button.php code on the server  which modifies the content of buttonstatus.txt file appropriately according to button pressed.</a:t>
            </a:r>
          </a:p>
          <a:p>
            <a:pPr marL="347726" indent="-347726" defTabSz="432308">
              <a:spcBef>
                <a:spcPts val="1300"/>
              </a:spcBef>
              <a:defRPr sz="2368"/>
            </a:pPr>
            <a:r>
              <a:t>On the other side the raspberry pi runs a python code which fetches the contents of the buttonstatus.txt through buttonstatus.php code on the server through the internet . </a:t>
            </a:r>
          </a:p>
          <a:p>
            <a:pPr marL="347726" indent="-347726" defTabSz="432308">
              <a:spcBef>
                <a:spcPts val="1300"/>
              </a:spcBef>
              <a:defRPr sz="2368"/>
            </a:pPr>
            <a:r>
              <a:t>In other words the raspberry pi polls the server to provide contents of button status.txt on the server.</a:t>
            </a:r>
          </a:p>
          <a:p>
            <a:pPr marL="347726" indent="-347726" defTabSz="432308">
              <a:spcBef>
                <a:spcPts val="1300"/>
              </a:spcBef>
              <a:defRPr sz="2368"/>
            </a:pPr>
            <a:r>
              <a:t>based on the information received from the buttonstatus.txt the raspberry pi decides whether or not to give voltage to the external switch circuit.</a:t>
            </a:r>
          </a:p>
          <a:p>
            <a:pPr marL="347726" indent="-347726" defTabSz="432308">
              <a:spcBef>
                <a:spcPts val="1300"/>
              </a:spcBef>
              <a:defRPr sz="2368"/>
            </a:pPr>
            <a:r>
              <a:t>if the external circuit receives a voltage it completes the appliance circuit to switch on the device else it remains an open circuit and the device is in turned off condition. </a:t>
            </a:r>
          </a:p>
          <a:p>
            <a:pPr lvl="2" marL="0" indent="338327" defTabSz="432308">
              <a:spcBef>
                <a:spcPts val="1300"/>
              </a:spcBef>
              <a:buSzTx/>
              <a:buFontTx/>
              <a:buNone/>
              <a:defRPr sz="2368"/>
            </a:pPr>
          </a:p>
          <a:p>
            <a:pPr marL="0" indent="0" defTabSz="432308">
              <a:spcBef>
                <a:spcPts val="1300"/>
              </a:spcBef>
              <a:buSzTx/>
              <a:buFontTx/>
              <a:buNone/>
              <a:defRPr sz="2368"/>
            </a:pPr>
            <a:r>
              <a:t>    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4" name="Shape 144"/>
          <p:cNvSpPr/>
          <p:nvPr/>
        </p:nvSpPr>
        <p:spPr>
          <a:xfrm>
            <a:off x="9838187" y="5342800"/>
            <a:ext cx="1270001" cy="1270001"/>
          </a:xfrm>
          <a:prstGeom prst="rect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switch circuit</a:t>
            </a:r>
          </a:p>
        </p:txBody>
      </p:sp>
      <p:sp>
        <p:nvSpPr>
          <p:cNvPr id="145" name="Shape 145"/>
          <p:cNvSpPr/>
          <p:nvPr/>
        </p:nvSpPr>
        <p:spPr>
          <a:xfrm>
            <a:off x="11065681" y="5977800"/>
            <a:ext cx="367978" cy="1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pc="0"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46" name="Shape 146"/>
          <p:cNvSpPr/>
          <p:nvPr/>
        </p:nvSpPr>
        <p:spPr>
          <a:xfrm>
            <a:off x="11460061" y="5342800"/>
            <a:ext cx="1120789" cy="1270001"/>
          </a:xfrm>
          <a:prstGeom prst="roundRect">
            <a:avLst>
              <a:gd name="adj" fmla="val 16258"/>
            </a:avLst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Home</a:t>
            </a:r>
          </a:p>
          <a:p>
            <a:pPr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appliance</a:t>
            </a:r>
          </a:p>
        </p:txBody>
      </p:sp>
      <p:sp>
        <p:nvSpPr>
          <p:cNvPr id="147" name="Shape 147"/>
          <p:cNvSpPr/>
          <p:nvPr/>
        </p:nvSpPr>
        <p:spPr>
          <a:xfrm>
            <a:off x="7146766" y="5342800"/>
            <a:ext cx="1763114" cy="1270001"/>
          </a:xfrm>
          <a:prstGeom prst="rect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Raspberry pi</a:t>
            </a:r>
          </a:p>
          <a:p>
            <a:pPr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running py </a:t>
            </a:r>
          </a:p>
          <a:p>
            <a:pPr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code</a:t>
            </a:r>
          </a:p>
        </p:txBody>
      </p:sp>
      <p:sp>
        <p:nvSpPr>
          <p:cNvPr id="148" name="Shape 148"/>
          <p:cNvSpPr/>
          <p:nvPr/>
        </p:nvSpPr>
        <p:spPr>
          <a:xfrm>
            <a:off x="8883050" y="5977800"/>
            <a:ext cx="898614" cy="1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pc="0"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49" name="Shape 149"/>
          <p:cNvSpPr/>
          <p:nvPr/>
        </p:nvSpPr>
        <p:spPr>
          <a:xfrm>
            <a:off x="8944146" y="4571803"/>
            <a:ext cx="859776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3.3v</a:t>
            </a:r>
          </a:p>
          <a:p>
            <a:pPr/>
            <a:r>
              <a:t>or 0v</a:t>
            </a:r>
          </a:p>
        </p:txBody>
      </p:sp>
      <p:sp>
        <p:nvSpPr>
          <p:cNvPr id="150" name="Shape 150"/>
          <p:cNvSpPr/>
          <p:nvPr/>
        </p:nvSpPr>
        <p:spPr>
          <a:xfrm rot="21564880">
            <a:off x="5441539" y="5532742"/>
            <a:ext cx="1763115" cy="890118"/>
          </a:xfrm>
          <a:prstGeom prst="leftRightArrow">
            <a:avLst>
              <a:gd name="adj1" fmla="val 32000"/>
              <a:gd name="adj2" fmla="val 62778"/>
            </a:avLst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51" name="Shape 151"/>
          <p:cNvSpPr/>
          <p:nvPr/>
        </p:nvSpPr>
        <p:spPr>
          <a:xfrm>
            <a:off x="5387179" y="6600360"/>
            <a:ext cx="1893822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internet</a:t>
            </a:r>
          </a:p>
          <a:p>
            <a:pPr/>
            <a:r>
              <a:t>through wifi</a:t>
            </a:r>
          </a:p>
        </p:txBody>
      </p:sp>
      <p:sp>
        <p:nvSpPr>
          <p:cNvPr id="152" name="Shape 152"/>
          <p:cNvSpPr/>
          <p:nvPr/>
        </p:nvSpPr>
        <p:spPr>
          <a:xfrm>
            <a:off x="3674556" y="5453246"/>
            <a:ext cx="1763114" cy="757183"/>
          </a:xfrm>
          <a:prstGeom prst="rect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Button status.php</a:t>
            </a:r>
          </a:p>
        </p:txBody>
      </p:sp>
      <p:sp>
        <p:nvSpPr>
          <p:cNvPr id="153" name="Shape 153"/>
          <p:cNvSpPr/>
          <p:nvPr/>
        </p:nvSpPr>
        <p:spPr>
          <a:xfrm>
            <a:off x="3606487" y="4133210"/>
            <a:ext cx="1858277" cy="757184"/>
          </a:xfrm>
          <a:prstGeom prst="rect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Button status.txt</a:t>
            </a:r>
          </a:p>
        </p:txBody>
      </p:sp>
      <p:sp>
        <p:nvSpPr>
          <p:cNvPr id="154" name="Shape 154"/>
          <p:cNvSpPr/>
          <p:nvPr/>
        </p:nvSpPr>
        <p:spPr>
          <a:xfrm>
            <a:off x="3542728" y="2736953"/>
            <a:ext cx="1858277" cy="757183"/>
          </a:xfrm>
          <a:prstGeom prst="rect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Button.php</a:t>
            </a:r>
          </a:p>
        </p:txBody>
      </p:sp>
      <p:sp>
        <p:nvSpPr>
          <p:cNvPr id="155" name="Shape 155"/>
          <p:cNvSpPr/>
          <p:nvPr/>
        </p:nvSpPr>
        <p:spPr>
          <a:xfrm>
            <a:off x="4535625" y="3524599"/>
            <a:ext cx="1" cy="578148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pc="0"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56" name="Shape 156"/>
          <p:cNvSpPr/>
          <p:nvPr/>
        </p:nvSpPr>
        <p:spPr>
          <a:xfrm flipV="1">
            <a:off x="4535625" y="4920857"/>
            <a:ext cx="1" cy="578148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pc="0"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57" name="Shape 157"/>
          <p:cNvSpPr/>
          <p:nvPr/>
        </p:nvSpPr>
        <p:spPr>
          <a:xfrm>
            <a:off x="877868" y="3789166"/>
            <a:ext cx="1582882" cy="2484044"/>
          </a:xfrm>
          <a:prstGeom prst="rect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/>
          <a:lstStyle>
            <a:lvl1pPr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Web ui-html/css</a:t>
            </a:r>
          </a:p>
        </p:txBody>
      </p:sp>
      <p:sp>
        <p:nvSpPr>
          <p:cNvPr id="158" name="Shape 158"/>
          <p:cNvSpPr/>
          <p:nvPr/>
        </p:nvSpPr>
        <p:spPr>
          <a:xfrm>
            <a:off x="1219182" y="4182165"/>
            <a:ext cx="828012" cy="5084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12"/>
                </a:moveTo>
                <a:lnTo>
                  <a:pt x="91" y="21600"/>
                </a:lnTo>
                <a:lnTo>
                  <a:pt x="21581" y="21188"/>
                </a:lnTo>
                <a:lnTo>
                  <a:pt x="21600" y="0"/>
                </a:lnTo>
                <a:lnTo>
                  <a:pt x="0" y="1012"/>
                </a:lnTo>
                <a:close/>
              </a:path>
            </a:pathLst>
          </a:custGeom>
          <a:ln w="25400">
            <a:solidFill>
              <a:srgbClr val="747676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pc="0"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59" name="Shape 159"/>
          <p:cNvSpPr/>
          <p:nvPr/>
        </p:nvSpPr>
        <p:spPr>
          <a:xfrm>
            <a:off x="1265727" y="4144176"/>
            <a:ext cx="462775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on</a:t>
            </a:r>
          </a:p>
        </p:txBody>
      </p:sp>
      <p:sp>
        <p:nvSpPr>
          <p:cNvPr id="160" name="Shape 160"/>
          <p:cNvSpPr/>
          <p:nvPr/>
        </p:nvSpPr>
        <p:spPr>
          <a:xfrm flipV="1">
            <a:off x="2036984" y="2961251"/>
            <a:ext cx="1575019" cy="1234629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pc="0"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61" name="Shape 161"/>
          <p:cNvSpPr/>
          <p:nvPr/>
        </p:nvSpPr>
        <p:spPr>
          <a:xfrm>
            <a:off x="1265727" y="4917830"/>
            <a:ext cx="510434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off</a:t>
            </a:r>
          </a:p>
        </p:txBody>
      </p:sp>
      <p:sp>
        <p:nvSpPr>
          <p:cNvPr id="162" name="Shape 162"/>
          <p:cNvSpPr/>
          <p:nvPr/>
        </p:nvSpPr>
        <p:spPr>
          <a:xfrm>
            <a:off x="1272727" y="4980336"/>
            <a:ext cx="763880" cy="4403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76"/>
                </a:moveTo>
                <a:lnTo>
                  <a:pt x="178" y="21600"/>
                </a:lnTo>
                <a:lnTo>
                  <a:pt x="21600" y="21324"/>
                </a:lnTo>
                <a:lnTo>
                  <a:pt x="21600" y="0"/>
                </a:lnTo>
                <a:lnTo>
                  <a:pt x="0" y="276"/>
                </a:lnTo>
                <a:close/>
              </a:path>
            </a:pathLst>
          </a:custGeom>
          <a:ln w="25400">
            <a:solidFill>
              <a:srgbClr val="747676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pc="0"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63" name="Shape 163"/>
          <p:cNvSpPr/>
          <p:nvPr/>
        </p:nvSpPr>
        <p:spPr>
          <a:xfrm flipV="1">
            <a:off x="2036984" y="3353625"/>
            <a:ext cx="1576791" cy="1666662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pc="0"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64" name="Shape 164"/>
          <p:cNvSpPr/>
          <p:nvPr/>
        </p:nvSpPr>
        <p:spPr>
          <a:xfrm>
            <a:off x="849810" y="8126434"/>
            <a:ext cx="4463892" cy="1"/>
          </a:xfrm>
          <a:prstGeom prst="line">
            <a:avLst/>
          </a:prstGeom>
          <a:ln w="25400">
            <a:solidFill>
              <a:srgbClr val="747676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pc="0"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65" name="Shape 165"/>
          <p:cNvSpPr/>
          <p:nvPr/>
        </p:nvSpPr>
        <p:spPr>
          <a:xfrm>
            <a:off x="7192280" y="8031888"/>
            <a:ext cx="5108779" cy="1"/>
          </a:xfrm>
          <a:prstGeom prst="line">
            <a:avLst/>
          </a:prstGeom>
          <a:ln w="25400">
            <a:solidFill>
              <a:srgbClr val="747676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pc="0"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66" name="Shape 166"/>
          <p:cNvSpPr/>
          <p:nvPr/>
        </p:nvSpPr>
        <p:spPr>
          <a:xfrm>
            <a:off x="2453151" y="7508968"/>
            <a:ext cx="964039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server</a:t>
            </a:r>
          </a:p>
        </p:txBody>
      </p:sp>
      <p:sp>
        <p:nvSpPr>
          <p:cNvPr id="167" name="Shape 167"/>
          <p:cNvSpPr/>
          <p:nvPr/>
        </p:nvSpPr>
        <p:spPr>
          <a:xfrm>
            <a:off x="6134975" y="4584699"/>
            <a:ext cx="734850" cy="584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  <p:sp>
        <p:nvSpPr>
          <p:cNvPr id="168" name="Shape 168"/>
          <p:cNvSpPr/>
          <p:nvPr/>
        </p:nvSpPr>
        <p:spPr>
          <a:xfrm>
            <a:off x="9250990" y="7260760"/>
            <a:ext cx="89250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client</a:t>
            </a:r>
          </a:p>
        </p:txBody>
      </p:sp>
      <p:sp>
        <p:nvSpPr>
          <p:cNvPr id="169" name="Shape 169"/>
          <p:cNvSpPr/>
          <p:nvPr/>
        </p:nvSpPr>
        <p:spPr>
          <a:xfrm>
            <a:off x="571500" y="608053"/>
            <a:ext cx="11861800" cy="7563446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rmAutofit fontScale="100000" lnSpcReduction="0"/>
          </a:bodyPr>
          <a:lstStyle/>
          <a:p>
            <a:pPr lvl="1">
              <a:spcBef>
                <a:spcPts val="2300"/>
              </a:spcBef>
              <a:defRPr cap="all" spc="0" sz="5200">
                <a:solidFill>
                  <a:srgbClr val="747676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70" name="Shape 17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block diagram -home automation using raspberry pi</a:t>
            </a:r>
          </a:p>
        </p:txBody>
      </p:sp>
      <p:sp>
        <p:nvSpPr>
          <p:cNvPr id="171" name="Shape 171"/>
          <p:cNvSpPr/>
          <p:nvPr>
            <p:ph type="body" idx="4294967295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4" name="Shape 1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applications- home automation using raspberry pi</a:t>
            </a:r>
          </a:p>
        </p:txBody>
      </p:sp>
      <p:sp>
        <p:nvSpPr>
          <p:cNvPr id="175" name="Shape 175"/>
          <p:cNvSpPr/>
          <p:nvPr>
            <p:ph type="body" idx="4294967295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Can be used to automate large scale buildings .</a:t>
            </a:r>
          </a:p>
          <a:p>
            <a:pPr/>
            <a:r>
              <a:t>Can be used to automate domestic houses .</a:t>
            </a:r>
          </a:p>
          <a:p>
            <a:pPr/>
            <a:r>
              <a:t>Can be used for scheduling switching on or off of devices.</a:t>
            </a:r>
          </a:p>
          <a:p>
            <a:pPr/>
            <a:r>
              <a:t>Can be used to provide access .</a:t>
            </a:r>
          </a:p>
          <a:p>
            <a:pPr/>
            <a:r>
              <a:t>Can be further improvised to detect emergency situation and automatically alert the authorities.</a:t>
            </a:r>
          </a:p>
          <a:p>
            <a:pPr/>
            <a:r>
              <a:t>Can be used to improvise security.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118295074_2675x2907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483" t="978" r="579" b="30723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78" name="Shape 178"/>
          <p:cNvSpPr/>
          <p:nvPr>
            <p:ph type="title" idx="4294967295"/>
          </p:nvPr>
        </p:nvSpPr>
        <p:spPr>
          <a:xfrm>
            <a:off x="443563" y="3783957"/>
            <a:ext cx="11861801" cy="3475683"/>
          </a:xfrm>
          <a:prstGeom prst="rect">
            <a:avLst/>
          </a:prstGeom>
        </p:spPr>
        <p:txBody>
          <a:bodyPr anchor="ctr"/>
          <a:lstStyle>
            <a:lvl1pPr algn="ctr">
              <a:defRPr sz="14300">
                <a:solidFill>
                  <a:srgbClr val="F7FF04"/>
                </a:solidFill>
              </a:defRPr>
            </a:lvl1pPr>
          </a:lstStyle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0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 Italic"/>
            <a:ea typeface="Iowan Old Style Italic"/>
            <a:cs typeface="Iowan Old Style Italic"/>
            <a:sym typeface="Iowan Old Style Ital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0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 Italic"/>
            <a:ea typeface="Iowan Old Style Italic"/>
            <a:cs typeface="Iowan Old Style Italic"/>
            <a:sym typeface="Iowan Old Style Ital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